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66" r:id="rId3"/>
    <p:sldId id="269" r:id="rId4"/>
    <p:sldId id="257" r:id="rId5"/>
    <p:sldId id="267" r:id="rId6"/>
    <p:sldId id="273" r:id="rId7"/>
    <p:sldId id="271" r:id="rId8"/>
    <p:sldId id="260" r:id="rId9"/>
    <p:sldId id="263" r:id="rId10"/>
    <p:sldId id="275" r:id="rId11"/>
    <p:sldId id="264" r:id="rId12"/>
    <p:sldId id="261" r:id="rId13"/>
    <p:sldId id="276" r:id="rId14"/>
    <p:sldId id="270" r:id="rId15"/>
    <p:sldId id="262" r:id="rId16"/>
    <p:sldId id="272" r:id="rId17"/>
    <p:sldId id="278" r:id="rId18"/>
    <p:sldId id="265" r:id="rId1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3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2061006"/>
            <a:ext cx="7886700" cy="2387600"/>
          </a:xfrm>
        </p:spPr>
        <p:txBody>
          <a:bodyPr anchor="b">
            <a:normAutofit/>
          </a:bodyPr>
          <a:lstStyle>
            <a:lvl1pPr algn="l" latinLnBrk="0">
              <a:defRPr lang="zh-CN" sz="405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2" y="5110610"/>
            <a:ext cx="50291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450"/>
              </a:spcBef>
              <a:buNone/>
              <a:defRPr lang="zh-CN" sz="2100">
                <a:solidFill>
                  <a:srgbClr val="D24726"/>
                </a:solidFill>
                <a:latin typeface="+mj-lt"/>
              </a:defRPr>
            </a:lvl1pPr>
            <a:lvl2pPr marL="342900" indent="0" algn="ctr" latinLnBrk="0">
              <a:buNone/>
              <a:defRPr lang="zh-CN" sz="1500"/>
            </a:lvl2pPr>
            <a:lvl3pPr marL="685800" indent="0" algn="ctr" latinLnBrk="0">
              <a:buNone/>
              <a:defRPr lang="zh-CN" sz="1350"/>
            </a:lvl3pPr>
            <a:lvl4pPr marL="1028700" indent="0" algn="ctr" latinLnBrk="0">
              <a:buNone/>
              <a:defRPr lang="zh-CN" sz="1200"/>
            </a:lvl4pPr>
            <a:lvl5pPr marL="1371600" indent="0" algn="ctr" latinLnBrk="0">
              <a:buNone/>
              <a:defRPr lang="zh-CN" sz="1200"/>
            </a:lvl5pPr>
            <a:lvl6pPr marL="1714500" indent="0" algn="ctr" latinLnBrk="0">
              <a:buNone/>
              <a:defRPr lang="zh-CN" sz="1200"/>
            </a:lvl6pPr>
            <a:lvl7pPr marL="2057400" indent="0" algn="ctr" latinLnBrk="0">
              <a:buNone/>
              <a:defRPr lang="zh-CN" sz="1200"/>
            </a:lvl7pPr>
            <a:lvl8pPr marL="2400300" indent="0" algn="ctr" latinLnBrk="0">
              <a:buNone/>
              <a:defRPr lang="zh-CN" sz="1200"/>
            </a:lvl8pPr>
            <a:lvl9pPr marL="2743200" indent="0" algn="ctr" latinLnBrk="0">
              <a:buNone/>
              <a:defRPr lang="zh-CN"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6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90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571510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61564" y="365125"/>
            <a:ext cx="1364673" cy="5811838"/>
          </a:xfrm>
        </p:spPr>
        <p:txBody>
          <a:bodyPr vert="eaVert"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571510" y="0"/>
            <a:ext cx="157249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7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326" y="0"/>
            <a:ext cx="8062025" cy="1208868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825625"/>
            <a:ext cx="3125815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900"/>
              </a:spcAft>
              <a:buNone/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900"/>
              </a:spcAft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900"/>
              </a:spcAft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900"/>
              </a:spcAft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42662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402239"/>
            <a:ext cx="3381536" cy="2187227"/>
          </a:xfrm>
        </p:spPr>
        <p:txBody>
          <a:bodyPr anchor="ctr">
            <a:noAutofit/>
          </a:bodyPr>
          <a:lstStyle>
            <a:lvl1pPr algn="l" latinLnBrk="0">
              <a:defRPr lang="zh-CN" sz="3600">
                <a:solidFill>
                  <a:srgbClr val="D247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42481" y="2402237"/>
            <a:ext cx="3952068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100">
                <a:solidFill>
                  <a:schemeClr val="bg1"/>
                </a:solidFill>
                <a:latin typeface="+mj-lt"/>
              </a:defRPr>
            </a:lvl1pPr>
            <a:lvl2pPr marL="342900" indent="0" latinLnBrk="0">
              <a:buNone/>
              <a:defRPr lang="zh-CN" sz="1500"/>
            </a:lvl2pPr>
            <a:lvl3pPr marL="685800" indent="0" latinLnBrk="0">
              <a:buNone/>
              <a:defRPr lang="zh-CN" sz="1350"/>
            </a:lvl3pPr>
            <a:lvl4pPr marL="1028700" indent="0" latinLnBrk="0">
              <a:buNone/>
              <a:defRPr lang="zh-CN" sz="1200"/>
            </a:lvl4pPr>
            <a:lvl5pPr marL="1371600" indent="0" latinLnBrk="0">
              <a:buNone/>
              <a:defRPr lang="zh-CN" sz="1200"/>
            </a:lvl5pPr>
            <a:lvl6pPr marL="1714500" indent="0" latinLnBrk="0">
              <a:buNone/>
              <a:defRPr lang="zh-CN" sz="1200"/>
            </a:lvl6pPr>
            <a:lvl7pPr marL="2057400" indent="0" latinLnBrk="0">
              <a:buNone/>
              <a:defRPr lang="zh-CN" sz="1200"/>
            </a:lvl7pPr>
            <a:lvl8pPr marL="2400300" indent="0" latinLnBrk="0">
              <a:buNone/>
              <a:defRPr lang="zh-CN" sz="1200"/>
            </a:lvl8pPr>
            <a:lvl9pPr marL="2743200" indent="0" latinLnBrk="0">
              <a:buNone/>
              <a:defRPr lang="zh-CN"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242662" y="1709738"/>
            <a:ext cx="490133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3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5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0"/>
            <a:ext cx="8053388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1489075"/>
            <a:ext cx="386715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8" y="2193928"/>
            <a:ext cx="386715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2249" y="1489075"/>
            <a:ext cx="3868340" cy="641350"/>
          </a:xfrm>
        </p:spPr>
        <p:txBody>
          <a:bodyPr anchor="b"/>
          <a:lstStyle>
            <a:lvl1pPr marL="0" indent="0" latinLnBrk="0">
              <a:buNone/>
              <a:defRPr lang="zh-CN" sz="1800" b="1"/>
            </a:lvl1pPr>
            <a:lvl2pPr marL="342900" indent="0" latinLnBrk="0">
              <a:buNone/>
              <a:defRPr lang="zh-CN" sz="1500" b="1"/>
            </a:lvl2pPr>
            <a:lvl3pPr marL="685800" indent="0" latinLnBrk="0">
              <a:buNone/>
              <a:defRPr lang="zh-CN" sz="1350" b="1"/>
            </a:lvl3pPr>
            <a:lvl4pPr marL="1028700" indent="0" latinLnBrk="0">
              <a:buNone/>
              <a:defRPr lang="zh-CN" sz="1200" b="1"/>
            </a:lvl4pPr>
            <a:lvl5pPr marL="1371600" indent="0" latinLnBrk="0">
              <a:buNone/>
              <a:defRPr lang="zh-CN" sz="1200" b="1"/>
            </a:lvl5pPr>
            <a:lvl6pPr marL="1714500" indent="0" latinLnBrk="0">
              <a:buNone/>
              <a:defRPr lang="zh-CN" sz="1200" b="1"/>
            </a:lvl6pPr>
            <a:lvl7pPr marL="2057400" indent="0" latinLnBrk="0">
              <a:buNone/>
              <a:defRPr lang="zh-CN" sz="1200" b="1"/>
            </a:lvl7pPr>
            <a:lvl8pPr marL="2400300" indent="0" latinLnBrk="0">
              <a:buNone/>
              <a:defRPr lang="zh-CN" sz="1200" b="1"/>
            </a:lvl8pPr>
            <a:lvl9pPr marL="2743200" indent="0" latinLnBrk="0">
              <a:buNone/>
              <a:defRPr lang="zh-CN"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2249" y="2193928"/>
            <a:ext cx="386834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72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058150" cy="1228436"/>
          </a:xfrm>
        </p:spPr>
        <p:txBody>
          <a:bodyPr anchor="b">
            <a:normAutofit/>
          </a:bodyPr>
          <a:lstStyle>
            <a:lvl1pPr latinLnBrk="0">
              <a:defRPr lang="zh-CN" sz="27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8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85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05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9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825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9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19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 latinLnBrk="0">
              <a:defRPr lang="zh-CN"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 latinLnBrk="0">
              <a:buNone/>
              <a:defRPr lang="zh-CN" sz="2400"/>
            </a:lvl1pPr>
            <a:lvl2pPr marL="342900" indent="0" latinLnBrk="0">
              <a:buNone/>
              <a:defRPr lang="zh-CN" sz="2100"/>
            </a:lvl2pPr>
            <a:lvl3pPr marL="685800" indent="0" latinLnBrk="0">
              <a:buNone/>
              <a:defRPr lang="zh-CN" sz="1800"/>
            </a:lvl3pPr>
            <a:lvl4pPr marL="1028700" indent="0" latinLnBrk="0">
              <a:buNone/>
              <a:defRPr lang="zh-CN" sz="1500"/>
            </a:lvl4pPr>
            <a:lvl5pPr marL="1371600" indent="0" latinLnBrk="0">
              <a:buNone/>
              <a:defRPr lang="zh-CN" sz="1500"/>
            </a:lvl5pPr>
            <a:lvl6pPr marL="1714500" indent="0" latinLnBrk="0">
              <a:buNone/>
              <a:defRPr lang="zh-CN" sz="1500"/>
            </a:lvl6pPr>
            <a:lvl7pPr marL="2057400" indent="0" latinLnBrk="0">
              <a:buNone/>
              <a:defRPr lang="zh-CN" sz="1500"/>
            </a:lvl7pPr>
            <a:lvl8pPr marL="2400300" indent="0" latinLnBrk="0">
              <a:buNone/>
              <a:defRPr lang="zh-CN" sz="1500"/>
            </a:lvl8pPr>
            <a:lvl9pPr marL="2743200" indent="0" latinLnBrk="0">
              <a:buNone/>
              <a:defRPr lang="zh-CN" sz="15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101850"/>
            <a:ext cx="2949178" cy="3759200"/>
          </a:xfrm>
        </p:spPr>
        <p:txBody>
          <a:bodyPr/>
          <a:lstStyle>
            <a:lvl1pPr marL="0" indent="0" latinLnBrk="0">
              <a:buNone/>
              <a:defRPr lang="zh-CN" sz="1200"/>
            </a:lvl1pPr>
            <a:lvl2pPr marL="342900" indent="0" latinLnBrk="0">
              <a:buNone/>
              <a:defRPr lang="zh-CN" sz="1050"/>
            </a:lvl2pPr>
            <a:lvl3pPr marL="685800" indent="0" latinLnBrk="0">
              <a:buNone/>
              <a:defRPr lang="zh-CN" sz="900"/>
            </a:lvl3pPr>
            <a:lvl4pPr marL="1028700" indent="0" latinLnBrk="0">
              <a:buNone/>
              <a:defRPr lang="zh-CN" sz="750"/>
            </a:lvl4pPr>
            <a:lvl5pPr marL="1371600" indent="0" latinLnBrk="0">
              <a:buNone/>
              <a:defRPr lang="zh-CN" sz="750"/>
            </a:lvl5pPr>
            <a:lvl6pPr marL="1714500" indent="0" latinLnBrk="0">
              <a:buNone/>
              <a:defRPr lang="zh-CN" sz="750"/>
            </a:lvl6pPr>
            <a:lvl7pPr marL="2057400" indent="0" latinLnBrk="0">
              <a:buNone/>
              <a:defRPr lang="zh-CN" sz="750"/>
            </a:lvl7pPr>
            <a:lvl8pPr marL="2400300" indent="0" latinLnBrk="0">
              <a:buNone/>
              <a:defRPr lang="zh-CN" sz="750"/>
            </a:lvl8pPr>
            <a:lvl9pPr marL="2743200" indent="0" latinLnBrk="0">
              <a:buNone/>
              <a:defRPr lang="zh-CN"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7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defTabSz="914400"/>
            <a:fld id="{8BEEBAAA-29B5-4AF5-BC5F-7E580C29002D}" type="datetimeFigureOut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914400"/>
              <a:t>3/11/15</a:t>
            </a:fld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3563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defTabSz="914400"/>
            <a:endParaRPr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057900" y="63563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defTabSz="914400"/>
            <a:fld id="{9860EDB8-5305-433F-BE41-D7A86D811DB3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6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spcBef>
          <a:spcPct val="0"/>
        </a:spcBef>
        <a:buNone/>
        <a:defRPr lang="zh-CN" sz="3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lang="zh-CN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/c/avazu-ctr-prediction" TargetMode="External"/><Relationship Id="rId3" Type="http://schemas.openxmlformats.org/officeDocument/2006/relationships/hyperlink" Target="https://github.com/Kelvin-Zhong/Click-Through-Rate-Predi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60425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Mobile Ads Click Prediction</a:t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61266"/>
            <a:ext cx="6400800" cy="872067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Team: Observer</a:t>
            </a:r>
          </a:p>
          <a:p>
            <a:endParaRPr kumimoji="1" lang="zh-CN" altLang="en-US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628652" y="5110610"/>
            <a:ext cx="5460176" cy="1354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None/>
              <a:defRPr lang="zh-CN" sz="2100" kern="1200">
                <a:solidFill>
                  <a:srgbClr val="D24726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5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35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smtClean="0">
                <a:latin typeface="Microsoft YaHei UI" panose="020B0503020204020204" pitchFamily="34" charset="-122"/>
              </a:rPr>
              <a:t>Team Observer:</a:t>
            </a:r>
          </a:p>
          <a:p>
            <a:r>
              <a:rPr lang="en-US" altLang="zh-CN" smtClean="0">
                <a:latin typeface="Microsoft YaHei UI" panose="020B0503020204020204" pitchFamily="34" charset="-122"/>
              </a:rPr>
              <a:t>Xiang Zhong, Jing Zhao, Yang Pei, </a:t>
            </a:r>
          </a:p>
          <a:p>
            <a:r>
              <a:rPr lang="en-US" altLang="zh-CN" smtClean="0">
                <a:latin typeface="Microsoft YaHei UI" panose="020B0503020204020204" pitchFamily="34" charset="-122"/>
              </a:rPr>
              <a:t>Hongbo Zhao, Zhe Sun, Qianwen Zhang</a:t>
            </a:r>
            <a:endParaRPr lang="en-US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41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Random Forest</a:t>
            </a:r>
            <a:endParaRPr kumimoji="1" lang="zh-CN" altLang="en-US" dirty="0"/>
          </a:p>
        </p:txBody>
      </p:sp>
      <p:sp>
        <p:nvSpPr>
          <p:cNvPr id="5" name="内容占位符 6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Constructing multiple decision trees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Choose the best tree from a subset of attributes.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Prevent over fitting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Combine classifiers by averaging all the single trees.</a:t>
            </a:r>
          </a:p>
        </p:txBody>
      </p:sp>
    </p:spTree>
    <p:extLst>
      <p:ext uri="{BB962C8B-B14F-4D97-AF65-F5344CB8AC3E}">
        <p14:creationId xmlns:p14="http://schemas.microsoft.com/office/powerpoint/2010/main" val="338021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>
            <a:spLocks/>
          </p:cNvSpPr>
          <p:nvPr/>
        </p:nvSpPr>
        <p:spPr>
          <a:xfrm>
            <a:off x="457200" y="1417638"/>
            <a:ext cx="82296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Fit for categorical data and </a:t>
            </a: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classification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dirty="0" smtClean="0">
                <a:solidFill>
                  <a:sysClr val="windowText" lastClr="000000"/>
                </a:solidFill>
                <a:latin typeface="Calibri"/>
                <a:ea typeface="宋体" panose="02010600030101010101" pitchFamily="2" charset="-122"/>
              </a:rPr>
              <a:t>Maximize likelihood</a:t>
            </a:r>
            <a:endParaRPr kumimoji="1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Few attributes have strong correlation.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Independent assumption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Naïve Bayesian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38" y="1779842"/>
            <a:ext cx="3454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Logistic regression</a:t>
            </a:r>
            <a:endParaRPr kumimoji="1"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57200" y="1383770"/>
            <a:ext cx="8229600" cy="5101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Deal with numerical data only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Convert category to numerical data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Binary Extraction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 Category:     Game     Social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Features:                   1              0 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Dimension becomes too large &gt;&gt; 100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Drop infrequent values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线连接符 4"/>
          <p:cNvCxnSpPr/>
          <p:nvPr/>
        </p:nvCxnSpPr>
        <p:spPr>
          <a:xfrm>
            <a:off x="3710771" y="3379215"/>
            <a:ext cx="558800" cy="474134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" name="直线连接符 5"/>
          <p:cNvCxnSpPr/>
          <p:nvPr/>
        </p:nvCxnSpPr>
        <p:spPr>
          <a:xfrm flipV="1">
            <a:off x="3710771" y="3396149"/>
            <a:ext cx="558800" cy="45720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" name="直线连接符 7"/>
          <p:cNvCxnSpPr/>
          <p:nvPr/>
        </p:nvCxnSpPr>
        <p:spPr>
          <a:xfrm flipV="1">
            <a:off x="2836332" y="3440175"/>
            <a:ext cx="432478" cy="39928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" name="直线连接符 8"/>
          <p:cNvCxnSpPr/>
          <p:nvPr/>
        </p:nvCxnSpPr>
        <p:spPr>
          <a:xfrm flipH="1" flipV="1">
            <a:off x="2751665" y="3695530"/>
            <a:ext cx="152400" cy="15240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3667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Neural Network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Don’t need to preprocess data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Can throw data into the algorithm directly.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Black-box algorithm: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Cannot understand the inside mechanism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Limited Computation resource: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Cannot make the algorithm converge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0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Combination of Different models</a:t>
            </a:r>
            <a:endParaRPr kumimoji="1" lang="zh-CN" altLang="en-US" dirty="0"/>
          </a:p>
        </p:txBody>
      </p:sp>
      <p:sp>
        <p:nvSpPr>
          <p:cNvPr id="40" name="内容占位符 2"/>
          <p:cNvSpPr txBox="1">
            <a:spLocks/>
          </p:cNvSpPr>
          <p:nvPr/>
        </p:nvSpPr>
        <p:spPr>
          <a:xfrm>
            <a:off x="457200" y="1455011"/>
            <a:ext cx="8229600" cy="117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Combine the output of Naïve Bayesian and Decision tree as input for logistic regression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472266" y="2453593"/>
            <a:ext cx="2353734" cy="77893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标题 1"/>
          <p:cNvSpPr txBox="1">
            <a:spLocks/>
          </p:cNvSpPr>
          <p:nvPr/>
        </p:nvSpPr>
        <p:spPr>
          <a:xfrm>
            <a:off x="2743200" y="2453593"/>
            <a:ext cx="1930400" cy="72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Decision Tree</a:t>
            </a:r>
            <a:endParaRPr kumimoji="1" lang="zh-CN" altLang="en-US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523066" y="3875993"/>
            <a:ext cx="2353734" cy="77893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2743200" y="3875993"/>
            <a:ext cx="1930400" cy="72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Naïve Bayesian</a:t>
            </a:r>
            <a:endParaRPr kumimoji="1" lang="zh-CN" altLang="en-US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57200" y="2922549"/>
            <a:ext cx="1775623" cy="1088913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标题 1"/>
          <p:cNvSpPr txBox="1">
            <a:spLocks/>
          </p:cNvSpPr>
          <p:nvPr/>
        </p:nvSpPr>
        <p:spPr>
          <a:xfrm>
            <a:off x="624158" y="2944660"/>
            <a:ext cx="1456266" cy="101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Data</a:t>
            </a:r>
            <a:endParaRPr kumimoji="1" lang="zh-CN" altLang="en-US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47" name="直线箭头连接符 12"/>
          <p:cNvCxnSpPr>
            <a:stCxn id="45" idx="7"/>
            <a:endCxn id="41" idx="2"/>
          </p:cNvCxnSpPr>
          <p:nvPr/>
        </p:nvCxnSpPr>
        <p:spPr>
          <a:xfrm flipV="1">
            <a:off x="1972789" y="2843060"/>
            <a:ext cx="499477" cy="23895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8" name="直线箭头连接符 14"/>
          <p:cNvCxnSpPr>
            <a:endCxn id="43" idx="2"/>
          </p:cNvCxnSpPr>
          <p:nvPr/>
        </p:nvCxnSpPr>
        <p:spPr>
          <a:xfrm>
            <a:off x="1972789" y="3875994"/>
            <a:ext cx="550277" cy="38946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9" name="直线箭头连接符 16"/>
          <p:cNvCxnSpPr>
            <a:endCxn id="51" idx="3"/>
          </p:cNvCxnSpPr>
          <p:nvPr/>
        </p:nvCxnSpPr>
        <p:spPr>
          <a:xfrm flipV="1">
            <a:off x="4876800" y="3801457"/>
            <a:ext cx="717229" cy="49787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0" name="直线箭头连接符 18"/>
          <p:cNvCxnSpPr>
            <a:endCxn id="51" idx="1"/>
          </p:cNvCxnSpPr>
          <p:nvPr/>
        </p:nvCxnSpPr>
        <p:spPr>
          <a:xfrm>
            <a:off x="4826000" y="2859578"/>
            <a:ext cx="768029" cy="39108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1" name="椭圆 50"/>
          <p:cNvSpPr/>
          <p:nvPr/>
        </p:nvSpPr>
        <p:spPr>
          <a:xfrm>
            <a:off x="5249333" y="3136595"/>
            <a:ext cx="2353734" cy="77893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标题 1"/>
          <p:cNvSpPr txBox="1">
            <a:spLocks/>
          </p:cNvSpPr>
          <p:nvPr/>
        </p:nvSpPr>
        <p:spPr>
          <a:xfrm>
            <a:off x="5520267" y="3136595"/>
            <a:ext cx="1930400" cy="72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Logistic Regression</a:t>
            </a:r>
            <a:endParaRPr kumimoji="1" lang="zh-CN" altLang="en-US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53" name="直线箭头连接符 15"/>
          <p:cNvCxnSpPr/>
          <p:nvPr/>
        </p:nvCxnSpPr>
        <p:spPr>
          <a:xfrm>
            <a:off x="6835038" y="3890774"/>
            <a:ext cx="768029" cy="39108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4" name="椭圆 53"/>
          <p:cNvSpPr/>
          <p:nvPr/>
        </p:nvSpPr>
        <p:spPr>
          <a:xfrm>
            <a:off x="6112933" y="4286322"/>
            <a:ext cx="2353734" cy="77893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标题 1"/>
          <p:cNvSpPr txBox="1">
            <a:spLocks/>
          </p:cNvSpPr>
          <p:nvPr/>
        </p:nvSpPr>
        <p:spPr>
          <a:xfrm>
            <a:off x="6333067" y="4286322"/>
            <a:ext cx="1930400" cy="723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output</a:t>
            </a:r>
            <a:endParaRPr kumimoji="1" lang="zh-CN" altLang="en-US" sz="24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57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97" y="2777066"/>
            <a:ext cx="5947508" cy="359177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67000" y="3505200"/>
            <a:ext cx="931334" cy="2863637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48560" y="1779599"/>
            <a:ext cx="8229600" cy="1313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Random Forest has the best performance </a:t>
            </a:r>
            <a:endParaRPr kumimoji="1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Due to characteristics of dataset: Categorical Data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6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Con’t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</p:spPr>
        <p:txBody>
          <a:bodyPr>
            <a:noAutofit/>
          </a:bodyPr>
          <a:lstStyle/>
          <a:p>
            <a:r>
              <a:rPr kumimoji="1" lang="en-US" altLang="zh-CN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Kaggle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link: </a:t>
            </a:r>
            <a:r>
              <a:rPr lang="en-US" altLang="zh-CN" sz="2000" u="sng" dirty="0">
                <a:solidFill>
                  <a:schemeClr val="tx1"/>
                </a:solidFill>
                <a:latin typeface="Calibri" panose="020F0502020204030204" pitchFamily="34" charset="0"/>
                <a:hlinkClick r:id="rId2"/>
              </a:rPr>
              <a:t>http://www.kaggle.com/c/avazu-ctr-prediction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endParaRPr lang="en-US" altLang="zh-CN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kumimoji="1" lang="en-US" altLang="zh-CN" sz="20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Github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link:</a:t>
            </a:r>
          </a:p>
          <a:p>
            <a:pPr marL="0" indent="0">
              <a:buNone/>
            </a:pPr>
            <a:r>
              <a:rPr kumimoji="1" lang="en-US" altLang="zh-CN" sz="2000" dirty="0" smtClean="0">
                <a:solidFill>
                  <a:schemeClr val="tx1"/>
                </a:solidFill>
                <a:latin typeface="Calibri" panose="020F0502020204030204" pitchFamily="34" charset="0"/>
                <a:hlinkClick r:id="rId3"/>
              </a:rPr>
              <a:t>https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hlinkClick r:id="rId3"/>
              </a:rPr>
              <a:t>://github.com/Kelvin-Zhong/Click-Through-Rate-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Calibri" panose="020F0502020204030204" pitchFamily="34" charset="0"/>
                <a:hlinkClick r:id="rId3"/>
              </a:rPr>
              <a:t>Prediction</a:t>
            </a:r>
            <a:endParaRPr kumimoji="1" lang="en-US" altLang="zh-CN" sz="2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kumimoji="1" lang="en-US" altLang="zh-CN" sz="2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Reference: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</a:rPr>
              <a:t>"A two-stage ensemble of diverse models for advertisement ranking in KDD Cup 2012." </a:t>
            </a:r>
            <a:r>
              <a:rPr lang="en-US" altLang="zh-CN" sz="2000" dirty="0" err="1">
                <a:solidFill>
                  <a:schemeClr val="tx1"/>
                </a:solidFill>
                <a:latin typeface="Calibri" panose="020F0502020204030204" pitchFamily="34" charset="0"/>
              </a:rPr>
              <a:t>KDDCup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n-US" altLang="zh-CN" sz="2000">
                <a:solidFill>
                  <a:schemeClr val="tx1"/>
                </a:solidFill>
                <a:latin typeface="Calibri" panose="020F0502020204030204" pitchFamily="34" charset="0"/>
              </a:rPr>
              <a:t>2012</a:t>
            </a:r>
            <a:r>
              <a:rPr lang="en-US" altLang="zh-CN" sz="2000" smtClean="0">
                <a:solidFill>
                  <a:schemeClr val="tx1"/>
                </a:solidFill>
                <a:latin typeface="Calibri" panose="020F0502020204030204" pitchFamily="34" charset="0"/>
              </a:rPr>
              <a:t>).</a:t>
            </a:r>
            <a:endParaRPr kumimoji="1" lang="en-US" altLang="zh-CN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53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2893" y="2702240"/>
            <a:ext cx="4204660" cy="1750894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>
                <a:solidFill>
                  <a:schemeClr val="tx1"/>
                </a:solidFill>
              </a:rPr>
              <a:t>Team</a:t>
            </a:r>
            <a:br>
              <a:rPr kumimoji="1" lang="en-US" altLang="zh-CN" sz="3600" dirty="0" smtClean="0">
                <a:solidFill>
                  <a:schemeClr val="tx1"/>
                </a:solidFill>
              </a:rPr>
            </a:br>
            <a:r>
              <a:rPr kumimoji="1" lang="en-US" altLang="zh-CN" sz="3600" dirty="0" smtClean="0">
                <a:solidFill>
                  <a:schemeClr val="tx1"/>
                </a:solidFill>
              </a:rPr>
              <a:t>Observer!</a:t>
            </a:r>
            <a:endParaRPr kumimoji="1"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2110" r="2110"/>
          <a:stretch>
            <a:fillRect/>
          </a:stretch>
        </p:blipFill>
        <p:spPr>
          <a:xfrm>
            <a:off x="1022023" y="1842559"/>
            <a:ext cx="3153121" cy="4351338"/>
          </a:xfrm>
        </p:spPr>
      </p:pic>
    </p:spTree>
    <p:extLst>
      <p:ext uri="{BB962C8B-B14F-4D97-AF65-F5344CB8AC3E}">
        <p14:creationId xmlns:p14="http://schemas.microsoft.com/office/powerpoint/2010/main" val="2708434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Thank you</a:t>
            </a:r>
            <a:endParaRPr kumimoji="1"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54000" y="23574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98178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4182533" cy="31120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Problem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Attributes 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Model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54" y="3490545"/>
            <a:ext cx="6138346" cy="31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467" y="29105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Problem Introduction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" y="3623733"/>
            <a:ext cx="4495799" cy="3132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84401" y="3555999"/>
            <a:ext cx="2667000" cy="77893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1" y="3623733"/>
            <a:ext cx="4092222" cy="31326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78223" y="6045198"/>
            <a:ext cx="2667000" cy="77893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/>
          <p:cNvCxnSpPr/>
          <p:nvPr/>
        </p:nvCxnSpPr>
        <p:spPr>
          <a:xfrm flipV="1">
            <a:off x="3979334" y="2743200"/>
            <a:ext cx="524933" cy="81279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 flipV="1">
            <a:off x="4724400" y="2743200"/>
            <a:ext cx="2703692" cy="331893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 txBox="1">
            <a:spLocks/>
          </p:cNvSpPr>
          <p:nvPr/>
        </p:nvSpPr>
        <p:spPr>
          <a:xfrm>
            <a:off x="3771899" y="2033057"/>
            <a:ext cx="1905001" cy="71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Mobile Ads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182880" y="1778000"/>
            <a:ext cx="3576321" cy="136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 smtClean="0">
                <a:latin typeface="Calibri" panose="020F0502020204030204" pitchFamily="34" charset="0"/>
              </a:rPr>
              <a:t>Given basic info of mobile ads:</a:t>
            </a:r>
          </a:p>
          <a:p>
            <a:r>
              <a:rPr kumimoji="1" lang="en-US" altLang="zh-CN" sz="2400" dirty="0" smtClean="0">
                <a:latin typeface="Calibri" panose="020F0502020204030204" pitchFamily="34" charset="0"/>
              </a:rPr>
              <a:t>Ads’ category, </a:t>
            </a:r>
          </a:p>
          <a:p>
            <a:r>
              <a:rPr kumimoji="1" lang="en-US" altLang="zh-CN" sz="2400" dirty="0" smtClean="0">
                <a:latin typeface="Calibri" panose="020F0502020204030204" pitchFamily="34" charset="0"/>
              </a:rPr>
              <a:t>App’s category, etc…… </a:t>
            </a:r>
            <a:endParaRPr kumimoji="1" lang="zh-CN" altLang="en-US" sz="2400" dirty="0">
              <a:latin typeface="Calibri" panose="020F0502020204030204" pitchFamily="34" charset="0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5827890" y="1778000"/>
            <a:ext cx="3115733" cy="136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 smtClean="0">
                <a:latin typeface="Calibri" panose="020F0502020204030204" pitchFamily="34" charset="0"/>
              </a:rPr>
              <a:t>Predict whether a new ads will be clicked?</a:t>
            </a:r>
            <a:endParaRPr kumimoji="1" lang="zh-CN" alt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5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465" y="275166"/>
            <a:ext cx="8229600" cy="872067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Data Sets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Attributes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3029"/>
              </p:ext>
            </p:extLst>
          </p:nvPr>
        </p:nvGraphicFramePr>
        <p:xfrm>
          <a:off x="457200" y="1481983"/>
          <a:ext cx="6096000" cy="112575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/>
                <a:gridCol w="3048000"/>
              </a:tblGrid>
              <a:tr h="375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Size</a:t>
                      </a:r>
                      <a:endParaRPr lang="zh-CN" altLang="en-US" dirty="0"/>
                    </a:p>
                  </a:txBody>
                  <a:tcPr/>
                </a:tc>
              </a:tr>
              <a:tr h="375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Training 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6.31GB</a:t>
                      </a:r>
                    </a:p>
                  </a:txBody>
                  <a:tcPr/>
                </a:tc>
              </a:tr>
              <a:tr h="375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Testing 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1.27GB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085317"/>
              </p:ext>
            </p:extLst>
          </p:nvPr>
        </p:nvGraphicFramePr>
        <p:xfrm>
          <a:off x="389465" y="3877282"/>
          <a:ext cx="8449735" cy="257474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896824"/>
                <a:gridCol w="493353"/>
                <a:gridCol w="668486"/>
                <a:gridCol w="752794"/>
                <a:gridCol w="1520952"/>
                <a:gridCol w="860337"/>
                <a:gridCol w="706705"/>
                <a:gridCol w="1737482"/>
                <a:gridCol w="812802"/>
              </a:tblGrid>
              <a:tr h="6164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c</a:t>
                      </a:r>
                      <a:r>
                        <a:rPr lang="en-US" altLang="zh-CN" sz="1800" u="none" strike="noStrike" dirty="0" smtClean="0">
                          <a:effectLst/>
                        </a:rPr>
                        <a:t>lick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C1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C2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site_category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C3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C4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app_category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</a:rPr>
                        <a:t>……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</a:tr>
              <a:tr h="47854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"1000009418151090000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</a:rPr>
                        <a:t>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1fbe01fe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f3845767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28905ebd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400" u="none" strike="noStrike" dirty="0">
                          <a:effectLst/>
                        </a:rPr>
                        <a:t>ecad2386</a:t>
                      </a:r>
                      <a:endParaRPr lang="es-ES_tradnl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7801e8d9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effectLst/>
                        </a:rPr>
                        <a:t>07d7df22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……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</a:tr>
              <a:tr h="59333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"10000169349117800000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1fbe01fe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f3845767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28905ebd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400" u="none" strike="noStrike" dirty="0">
                          <a:effectLst/>
                        </a:rPr>
                        <a:t>ecad2386</a:t>
                      </a:r>
                      <a:endParaRPr lang="es-ES_tradnl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7801e8d9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>
                          <a:effectLst/>
                        </a:rPr>
                        <a:t>07d7df22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……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</a:tr>
              <a:tr h="59333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"10000371904215100000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1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1fbe01fe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f3845767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</a:rPr>
                        <a:t>28905ebd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400" u="none" strike="noStrike">
                          <a:effectLst/>
                        </a:rPr>
                        <a:t>ecad2386</a:t>
                      </a:r>
                      <a:endParaRPr lang="es-ES_tradnl" sz="14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</a:rPr>
                        <a:t>7801e8d9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u="none" strike="noStrike" dirty="0">
                          <a:effectLst/>
                        </a:rPr>
                        <a:t>07d7df22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……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8" name="标题 1"/>
          <p:cNvSpPr txBox="1">
            <a:spLocks/>
          </p:cNvSpPr>
          <p:nvPr/>
        </p:nvSpPr>
        <p:spPr>
          <a:xfrm>
            <a:off x="6451600" y="1481984"/>
            <a:ext cx="2387600" cy="112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dirty="0" smtClean="0">
                <a:latin typeface="Calibri" panose="020F0502020204030204" pitchFamily="34" charset="0"/>
              </a:rPr>
              <a:t>Ten days </a:t>
            </a:r>
          </a:p>
          <a:p>
            <a:r>
              <a:rPr kumimoji="1" lang="en-US" altLang="zh-CN" sz="2800" dirty="0" smtClean="0">
                <a:latin typeface="Calibri" panose="020F0502020204030204" pitchFamily="34" charset="0"/>
              </a:rPr>
              <a:t>One day</a:t>
            </a:r>
            <a:endParaRPr kumimoji="1" lang="zh-CN" altLang="en-US" sz="2800" dirty="0">
              <a:latin typeface="Calibri" panose="020F0502020204030204" pitchFamily="34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2628900"/>
            <a:ext cx="8229600" cy="1282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charset="2"/>
              <a:buChar char="l"/>
            </a:pPr>
            <a:r>
              <a:rPr kumimoji="1" lang="en-US" altLang="zh-CN" sz="2400" dirty="0" smtClean="0">
                <a:latin typeface="Calibri" panose="020F0502020204030204" pitchFamily="34" charset="0"/>
              </a:rPr>
              <a:t>All </a:t>
            </a:r>
            <a:r>
              <a:rPr kumimoji="1" lang="en-US" altLang="zh-CN" sz="2400" dirty="0" smtClean="0">
                <a:latin typeface="Calibri" panose="020F0502020204030204" pitchFamily="34" charset="0"/>
              </a:rPr>
              <a:t>25 </a:t>
            </a:r>
            <a:r>
              <a:rPr kumimoji="1" lang="en-US" altLang="zh-CN" sz="2400" dirty="0" smtClean="0">
                <a:latin typeface="Calibri" panose="020F0502020204030204" pitchFamily="34" charset="0"/>
              </a:rPr>
              <a:t>attributes </a:t>
            </a:r>
            <a:r>
              <a:rPr kumimoji="1" lang="en-US" altLang="zh-CN" sz="2400" dirty="0" smtClean="0">
                <a:latin typeface="Calibri" panose="020F0502020204030204" pitchFamily="34" charset="0"/>
              </a:rPr>
              <a:t>are </a:t>
            </a:r>
            <a:r>
              <a:rPr kumimoji="1" lang="en-US" altLang="zh-CN" sz="2400" dirty="0" smtClean="0">
                <a:latin typeface="Calibri" panose="020F0502020204030204" pitchFamily="34" charset="0"/>
              </a:rPr>
              <a:t>Categories</a:t>
            </a:r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sz="2400" dirty="0" smtClean="0">
                <a:latin typeface="Calibri" panose="020F0502020204030204" pitchFamily="34" charset="0"/>
              </a:rPr>
              <a:t>All ads ids are unique</a:t>
            </a:r>
            <a:endParaRPr kumimoji="1" lang="en-US" altLang="zh-CN" sz="2400" dirty="0" smtClean="0">
              <a:latin typeface="Calibri" panose="020F0502020204030204" pitchFamily="34" charset="0"/>
            </a:endParaRPr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sz="2400" dirty="0">
                <a:latin typeface="Calibri" panose="020F0502020204030204" pitchFamily="34" charset="0"/>
              </a:rPr>
              <a:t>Anonymous </a:t>
            </a:r>
            <a:r>
              <a:rPr kumimoji="1" lang="en-US" altLang="zh-CN" sz="2400" dirty="0" smtClean="0">
                <a:latin typeface="Calibri" panose="020F0502020204030204" pitchFamily="34" charset="0"/>
              </a:rPr>
              <a:t>attributes</a:t>
            </a:r>
          </a:p>
          <a:p>
            <a:pPr marL="342900" indent="-342900" algn="l">
              <a:buFont typeface="Wingdings" charset="2"/>
              <a:buChar char="l"/>
            </a:pPr>
            <a:r>
              <a:rPr kumimoji="1" lang="en-US" altLang="zh-CN" sz="2400" dirty="0" smtClean="0">
                <a:latin typeface="Calibri" panose="020F0502020204030204" pitchFamily="34" charset="0"/>
              </a:rPr>
              <a:t>Number of value varies from 4 to 10 </a:t>
            </a:r>
            <a:r>
              <a:rPr kumimoji="1" lang="en-US" altLang="zh-CN" sz="2400" dirty="0" smtClean="0">
                <a:latin typeface="Calibri" panose="020F0502020204030204" pitchFamily="34" charset="0"/>
              </a:rPr>
              <a:t>k</a:t>
            </a:r>
            <a:endParaRPr kumimoji="1" lang="en-US" altLang="zh-CN" sz="24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8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 Method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318933" cy="872067"/>
          </a:xfrm>
        </p:spPr>
        <p:txBody>
          <a:bodyPr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kumimoji="1"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</a:rPr>
              <a:t>ROC and AUC</a:t>
            </a:r>
            <a:endParaRPr kumimoji="1" lang="zh-CN" altLang="en-US" sz="2400" dirty="0">
              <a:solidFill>
                <a:schemeClr val="tx1"/>
              </a:solidFill>
              <a:latin typeface="Calibri" panose="020F0502020204030204" pitchFamily="34" charset="0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2472267"/>
            <a:ext cx="5182142" cy="3733800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367868" y="3031067"/>
            <a:ext cx="3945466" cy="162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>
                <a:latin typeface="Calibri" panose="020F0502020204030204" pitchFamily="34" charset="0"/>
              </a:rPr>
              <a:t>Higher AUC</a:t>
            </a:r>
          </a:p>
          <a:p>
            <a:r>
              <a:rPr kumimoji="1" lang="en-US" altLang="zh-CN" sz="2400" dirty="0" smtClean="0">
                <a:latin typeface="Calibri" panose="020F0502020204030204" pitchFamily="34" charset="0"/>
              </a:rPr>
              <a:t>Better Performance</a:t>
            </a:r>
            <a:endParaRPr kumimoji="1" lang="zh-CN" alt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7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867" y="58209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Attribute Selection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2203714"/>
            <a:ext cx="8229600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Some attributes may have strong correlation with Click.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Try </a:t>
            </a:r>
            <a:r>
              <a:rPr kumimoji="1" lang="en-US" altLang="zh-CN" sz="2400" dirty="0">
                <a:solidFill>
                  <a:schemeClr val="tx1"/>
                </a:solidFill>
                <a:latin typeface="Calibri" panose="020F0502020204030204" pitchFamily="34" charset="0"/>
              </a:rPr>
              <a:t>which kinds of Attribute combinations will produce high or low Click 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Rate or good Classification performance.</a:t>
            </a:r>
            <a:endParaRPr kumimoji="1" lang="en-US" altLang="zh-CN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Example: </a:t>
            </a:r>
          </a:p>
          <a:p>
            <a:pPr lvl="1"/>
            <a:r>
              <a:rPr kumimoji="1" lang="en-US" altLang="zh-CN" sz="1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App category: Game app </a:t>
            </a:r>
          </a:p>
          <a:p>
            <a:pPr lvl="1"/>
            <a:r>
              <a:rPr kumimoji="1" lang="en-US" altLang="zh-CN" sz="1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Ads  category: Game ads</a:t>
            </a:r>
            <a:endParaRPr kumimoji="1" lang="en-US" altLang="zh-CN" sz="18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kumimoji="1" lang="zh-CN" altLang="en-US" dirty="0">
              <a:latin typeface="Calibri" panose="020F0502020204030204" pitchFamily="34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17600" y="1412876"/>
            <a:ext cx="6485467" cy="771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dirty="0">
                <a:latin typeface="Calibri" panose="020F0502020204030204" pitchFamily="34" charset="0"/>
                <a:ea typeface="Microsoft YaHei UI" panose="020B0503020204020204" pitchFamily="34" charset="-122"/>
                <a:cs typeface="+mn-cs"/>
              </a:rPr>
              <a:t>Effective Attribute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104775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Attribute Selection(</a:t>
            </a:r>
            <a:r>
              <a:rPr kumimoji="1" lang="en-US" altLang="zh-CN" dirty="0" err="1" smtClean="0"/>
              <a:t>con’t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8" name="图片 7" descr="Click_rate_mean_st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" y="2270084"/>
            <a:ext cx="5399776" cy="3894666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287867" y="1554649"/>
            <a:ext cx="5367866" cy="85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dirty="0" smtClean="0">
                <a:latin typeface="Calibri" panose="020F0502020204030204" pitchFamily="34" charset="0"/>
              </a:rPr>
              <a:t>Select the attributes that have greater variance</a:t>
            </a:r>
          </a:p>
          <a:p>
            <a:r>
              <a:rPr kumimoji="1" lang="en-US" altLang="zh-CN" sz="2000" dirty="0">
                <a:latin typeface="Calibri" panose="020F0502020204030204" pitchFamily="34" charset="0"/>
              </a:rPr>
              <a:t>	</a:t>
            </a:r>
            <a:r>
              <a:rPr kumimoji="1" lang="en-US" altLang="zh-CN" sz="2000" dirty="0" smtClean="0">
                <a:latin typeface="Calibri" panose="020F0502020204030204" pitchFamily="34" charset="0"/>
              </a:rPr>
              <a:t>Greater variance means better Classification</a:t>
            </a:r>
            <a:endParaRPr kumimoji="1"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6011334" y="1601217"/>
            <a:ext cx="2675466" cy="85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dirty="0" smtClean="0">
                <a:latin typeface="Calibri" panose="020F0502020204030204" pitchFamily="34" charset="0"/>
              </a:rPr>
              <a:t>Improvement Example:</a:t>
            </a:r>
          </a:p>
          <a:p>
            <a:r>
              <a:rPr kumimoji="1" lang="en-US" altLang="zh-CN" sz="2000" dirty="0" smtClean="0">
                <a:latin typeface="Calibri" panose="020F0502020204030204" pitchFamily="34" charset="0"/>
              </a:rPr>
              <a:t>Logistic Regression </a:t>
            </a:r>
            <a:endParaRPr kumimoji="1" lang="zh-CN" altLang="en-US" sz="2000" dirty="0">
              <a:latin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89" y="2382350"/>
            <a:ext cx="3090486" cy="2226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246" y="4599941"/>
            <a:ext cx="3113986" cy="22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8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Model Selection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3326" y="1996560"/>
            <a:ext cx="8229600" cy="460744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Naïve Bayesian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Logistic 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Neural Network</a:t>
            </a:r>
            <a:endParaRPr kumimoji="1" lang="en-US" altLang="zh-CN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Hybrid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4394197" y="1696509"/>
            <a:ext cx="3539067" cy="1842557"/>
          </a:xfrm>
          <a:prstGeom prst="wedgeEllipseCallout">
            <a:avLst/>
          </a:prstGeom>
          <a:solidFill>
            <a:srgbClr val="FFFFFF"/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484338" y="1942041"/>
            <a:ext cx="3572933" cy="1351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400" dirty="0" smtClean="0">
                <a:latin typeface="Calibri" panose="020F0502020204030204" pitchFamily="34" charset="0"/>
              </a:rPr>
              <a:t>Choice are limited due to Categorical data</a:t>
            </a:r>
            <a:endParaRPr kumimoji="1" lang="en-US" altLang="zh-CN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3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Decision Tree</a:t>
            </a:r>
            <a:endParaRPr kumimoji="1" lang="zh-CN" altLang="en-US" dirty="0"/>
          </a:p>
        </p:txBody>
      </p:sp>
      <p:sp>
        <p:nvSpPr>
          <p:cNvPr id="6" name="内容占位符 6"/>
          <p:cNvSpPr txBox="1">
            <a:spLocks/>
          </p:cNvSpPr>
          <p:nvPr/>
        </p:nvSpPr>
        <p:spPr>
          <a:xfrm>
            <a:off x="704284" y="166796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Specified for categorical data.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All of our attributes are categorical.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Modified tree avoid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over fitting.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Split number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255" y="2677615"/>
            <a:ext cx="2641219" cy="3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棱纹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elcomeDoc" id="{E1E7EDF9-8B79-4E5D-B508-2301E35CD219}" vid="{4342E303-0389-44F2-B6F0-C13C203CC5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1347</TotalTime>
  <Words>476</Words>
  <Application>Microsoft Macintosh PowerPoint</Application>
  <PresentationFormat>全屏显示(4:3)</PresentationFormat>
  <Paragraphs>148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WelcomeDoc</vt:lpstr>
      <vt:lpstr>Mobile Ads Click Prediction </vt:lpstr>
      <vt:lpstr>Outline</vt:lpstr>
      <vt:lpstr>Problem Introduction</vt:lpstr>
      <vt:lpstr>Data Sets &amp; Attributes</vt:lpstr>
      <vt:lpstr>Evaluation Method</vt:lpstr>
      <vt:lpstr>Attribute Selection</vt:lpstr>
      <vt:lpstr>Attribute Selection(con’t)</vt:lpstr>
      <vt:lpstr>Model Selection</vt:lpstr>
      <vt:lpstr>Decision Tree</vt:lpstr>
      <vt:lpstr>Random Forest</vt:lpstr>
      <vt:lpstr>Naïve Bayesian</vt:lpstr>
      <vt:lpstr>Logistic regression</vt:lpstr>
      <vt:lpstr>Neural Network</vt:lpstr>
      <vt:lpstr>Combination of Different models</vt:lpstr>
      <vt:lpstr>Evaluation</vt:lpstr>
      <vt:lpstr>Con’t</vt:lpstr>
      <vt:lpstr>Team Observer!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</dc:creator>
  <cp:lastModifiedBy>x</cp:lastModifiedBy>
  <cp:revision>213</cp:revision>
  <dcterms:created xsi:type="dcterms:W3CDTF">2015-03-06T03:00:23Z</dcterms:created>
  <dcterms:modified xsi:type="dcterms:W3CDTF">2015-03-12T01:45:44Z</dcterms:modified>
</cp:coreProperties>
</file>